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6595" autoAdjust="0"/>
  </p:normalViewPr>
  <p:slideViewPr>
    <p:cSldViewPr>
      <p:cViewPr varScale="1">
        <p:scale>
          <a:sx n="67" d="100"/>
          <a:sy n="67" d="100"/>
        </p:scale>
        <p:origin x="-1368"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87750096811663"/>
          <c:y val="0.12943500432606167"/>
          <c:w val="0.76915004338015414"/>
          <c:h val="0.70938612964007297"/>
        </c:manualLayout>
      </c:layout>
      <c:barChart>
        <c:barDir val="col"/>
        <c:grouping val="clustered"/>
        <c:varyColors val="0"/>
        <c:dLbls>
          <c:showLegendKey val="0"/>
          <c:showVal val="0"/>
          <c:showCatName val="0"/>
          <c:showSerName val="0"/>
          <c:showPercent val="0"/>
          <c:showBubbleSize val="0"/>
        </c:dLbls>
        <c:gapWidth val="150"/>
        <c:axId val="91868160"/>
        <c:axId val="92492544"/>
      </c:barChart>
      <c:catAx>
        <c:axId val="91868160"/>
        <c:scaling>
          <c:orientation val="minMax"/>
        </c:scaling>
        <c:delete val="0"/>
        <c:axPos val="b"/>
        <c:numFmt formatCode="General" sourceLinked="1"/>
        <c:majorTickMark val="out"/>
        <c:minorTickMark val="none"/>
        <c:tickLblPos val="nextTo"/>
        <c:txPr>
          <a:bodyPr/>
          <a:lstStyle/>
          <a:p>
            <a:pPr>
              <a:defRPr lang="en-US"/>
            </a:pPr>
            <a:endParaRPr lang="en-US"/>
          </a:p>
        </c:txPr>
        <c:crossAx val="92492544"/>
        <c:crosses val="autoZero"/>
        <c:auto val="1"/>
        <c:lblAlgn val="ctr"/>
        <c:lblOffset val="100"/>
        <c:noMultiLvlLbl val="0"/>
      </c:catAx>
      <c:valAx>
        <c:axId val="92492544"/>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9186816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77925" y="1233488"/>
            <a:ext cx="4441825" cy="33321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435321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 name="Chart 173"/>
          <p:cNvGraphicFramePr/>
          <p:nvPr>
            <p:extLst/>
          </p:nvPr>
        </p:nvGraphicFramePr>
        <p:xfrm>
          <a:off x="7112000" y="7821613"/>
          <a:ext cx="2917825" cy="1512887"/>
        </p:xfrm>
        <a:graphic>
          <a:graphicData uri="http://schemas.openxmlformats.org/drawingml/2006/chart">
            <c:chart xmlns:c="http://schemas.openxmlformats.org/drawingml/2006/chart" xmlns:r="http://schemas.openxmlformats.org/officeDocument/2006/relationships" r:id="rId3"/>
          </a:graphicData>
        </a:graphic>
      </p:graphicFrame>
      <p:pic>
        <p:nvPicPr>
          <p:cNvPr id="176"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7" name="Straight Connector 176"/>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400" b="1" dirty="0" smtClean="0">
                <a:solidFill>
                  <a:srgbClr val="0033CC"/>
                </a:solidFill>
                <a:latin typeface="Calibri" pitchFamily="34" charset="0"/>
                <a:cs typeface="Calibri" pitchFamily="34" charset="0"/>
              </a:rPr>
              <a:t>IDEA </a:t>
            </a:r>
            <a:r>
              <a:rPr lang="en-US" sz="1400" dirty="0" smtClean="0">
                <a:solidFill>
                  <a:srgbClr val="0033CC"/>
                </a:solidFill>
                <a:latin typeface="Calibri" pitchFamily="34" charset="0"/>
                <a:cs typeface="Calibri" pitchFamily="34" charset="0"/>
              </a:rPr>
              <a:t>: A189 riveting fixture modified </a:t>
            </a:r>
            <a:r>
              <a:rPr lang="en-US" sz="1400" dirty="0" smtClean="0">
                <a:latin typeface="Calibri" pitchFamily="34" charset="0"/>
                <a:cs typeface="Calibri" pitchFamily="34" charset="0"/>
              </a:rPr>
              <a:t> </a:t>
            </a:r>
            <a:r>
              <a:rPr lang="en-US" sz="1200" dirty="0" smtClean="0">
                <a:latin typeface="Calibri" pitchFamily="34" charset="0"/>
                <a:cs typeface="Calibri" pitchFamily="34" charset="0"/>
              </a:rPr>
              <a:t> </a:t>
            </a:r>
            <a:endParaRPr lang="en-US" altLang="en-US" sz="1400" dirty="0">
              <a:latin typeface="Calibri" pitchFamily="34" charset="0"/>
              <a:cs typeface="Calibri" pitchFamily="34" charset="0"/>
            </a:endParaRPr>
          </a:p>
        </p:txBody>
      </p:sp>
      <p:sp>
        <p:nvSpPr>
          <p:cNvPr id="179"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0"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1"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182"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183"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Machine shop</a:t>
            </a:r>
            <a:r>
              <a:rPr lang="en-US" sz="1050" dirty="0" smtClean="0">
                <a:solidFill>
                  <a:srgbClr val="0033CC"/>
                </a:solidFill>
                <a:latin typeface="Calibri" pitchFamily="34" charset="0"/>
                <a:cs typeface="Calibri" pitchFamily="34" charset="0"/>
              </a:rPr>
              <a:t>.</a:t>
            </a:r>
            <a:endParaRPr lang="en-US" sz="1050" dirty="0">
              <a:solidFill>
                <a:prstClr val="black"/>
              </a:solidFill>
              <a:latin typeface="Calibri" pitchFamily="34" charset="0"/>
              <a:cs typeface="Calibri" pitchFamily="34" charset="0"/>
            </a:endParaRPr>
          </a:p>
        </p:txBody>
      </p:sp>
      <p:sp>
        <p:nvSpPr>
          <p:cNvPr id="184"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:-A189 </a:t>
            </a:r>
            <a:endParaRPr lang="en-US" sz="1050" dirty="0">
              <a:solidFill>
                <a:prstClr val="black"/>
              </a:solidFill>
              <a:latin typeface="Calibri" pitchFamily="34" charset="0"/>
              <a:cs typeface="Calibri" pitchFamily="34" charset="0"/>
            </a:endParaRPr>
          </a:p>
        </p:txBody>
      </p:sp>
      <p:sp>
        <p:nvSpPr>
          <p:cNvPr id="185"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smtClean="0">
                <a:latin typeface="Calibri" pitchFamily="34" charset="0"/>
                <a:cs typeface="Calibri" pitchFamily="34" charset="0"/>
              </a:rPr>
              <a:t>Drum Change </a:t>
            </a:r>
            <a:endParaRPr lang="en-US" sz="1050" dirty="0">
              <a:latin typeface="Calibri" pitchFamily="34" charset="0"/>
              <a:cs typeface="Calibri" pitchFamily="34" charset="0"/>
            </a:endParaRPr>
          </a:p>
        </p:txBody>
      </p:sp>
      <p:sp>
        <p:nvSpPr>
          <p:cNvPr id="186"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187"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188"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189"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a:t>
            </a:r>
            <a:r>
              <a:rPr lang="en-US" sz="1050" b="1" dirty="0" smtClean="0">
                <a:solidFill>
                  <a:srgbClr val="0033CC"/>
                </a:solidFill>
                <a:latin typeface="Calibri" pitchFamily="34" charset="0"/>
                <a:cs typeface="Calibri" pitchFamily="34" charset="0"/>
              </a:rPr>
              <a:t>:-Rivet   </a:t>
            </a:r>
            <a:r>
              <a:rPr lang="en-US" sz="1050" b="1" dirty="0" smtClean="0">
                <a:latin typeface="Calibri" pitchFamily="34" charset="0"/>
                <a:cs typeface="Calibri" pitchFamily="34" charset="0"/>
              </a:rPr>
              <a:t> </a:t>
            </a:r>
            <a:endParaRPr lang="en-US" sz="1050" dirty="0">
              <a:latin typeface="Calibri" pitchFamily="34" charset="0"/>
              <a:cs typeface="Calibri" pitchFamily="34" charset="0"/>
            </a:endParaRPr>
          </a:p>
        </p:txBody>
      </p:sp>
      <p:sp>
        <p:nvSpPr>
          <p:cNvPr id="190"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a:t>
            </a:r>
            <a:endParaRPr lang="en-US" sz="1050" dirty="0">
              <a:latin typeface="Calibri" pitchFamily="34" charset="0"/>
              <a:cs typeface="Calibri" pitchFamily="34" charset="0"/>
            </a:endParaRPr>
          </a:p>
        </p:txBody>
      </p:sp>
      <p:sp>
        <p:nvSpPr>
          <p:cNvPr id="191" name="Rectangle 14"/>
          <p:cNvSpPr>
            <a:spLocks noChangeArrowheads="1"/>
          </p:cNvSpPr>
          <p:nvPr/>
        </p:nvSpPr>
        <p:spPr bwMode="auto">
          <a:xfrm>
            <a:off x="4803775"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192"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3"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194" name="Rectangle 17"/>
          <p:cNvSpPr>
            <a:spLocks noChangeArrowheads="1"/>
          </p:cNvSpPr>
          <p:nvPr/>
        </p:nvSpPr>
        <p:spPr bwMode="auto">
          <a:xfrm>
            <a:off x="5108575" y="394446"/>
            <a:ext cx="304800" cy="152400"/>
          </a:xfrm>
          <a:prstGeom prst="rect">
            <a:avLst/>
          </a:prstGeom>
          <a:solidFill>
            <a:srgbClr val="92D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195" name="Rectangle 18"/>
          <p:cNvSpPr>
            <a:spLocks noChangeArrowheads="1"/>
          </p:cNvSpPr>
          <p:nvPr/>
        </p:nvSpPr>
        <p:spPr bwMode="auto">
          <a:xfrm>
            <a:off x="5413375" y="394446"/>
            <a:ext cx="304800" cy="152400"/>
          </a:xfrm>
          <a:prstGeom prst="rect">
            <a:avLst/>
          </a:prstGeom>
          <a:solidFill>
            <a:schemeClr val="bg1"/>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196"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197"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198"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199"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200"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201"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2"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3"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4"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5"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6"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7"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8"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9" name="Rectangle 32"/>
          <p:cNvSpPr>
            <a:spLocks noChangeArrowheads="1"/>
          </p:cNvSpPr>
          <p:nvPr/>
        </p:nvSpPr>
        <p:spPr bwMode="auto">
          <a:xfrm>
            <a:off x="4803775" y="6992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210" name="Rectangle 33"/>
          <p:cNvSpPr>
            <a:spLocks noChangeArrowheads="1"/>
          </p:cNvSpPr>
          <p:nvPr/>
        </p:nvSpPr>
        <p:spPr bwMode="auto">
          <a:xfrm>
            <a:off x="5108575" y="699246"/>
            <a:ext cx="304800" cy="152400"/>
          </a:xfrm>
          <a:prstGeom prst="rect">
            <a:avLst/>
          </a:prstGeom>
          <a:solidFill>
            <a:srgbClr val="92D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211"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212"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213"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214"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215"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217" name="Rectangle 41"/>
          <p:cNvSpPr>
            <a:spLocks noChangeArrowheads="1"/>
          </p:cNvSpPr>
          <p:nvPr/>
        </p:nvSpPr>
        <p:spPr bwMode="auto">
          <a:xfrm>
            <a:off x="168275" y="1461246"/>
            <a:ext cx="3025775" cy="457200"/>
          </a:xfrm>
          <a:prstGeom prst="rect">
            <a:avLst/>
          </a:prstGeom>
          <a:noFill/>
          <a:ln w="9525">
            <a:solidFill>
              <a:schemeClr val="tx1"/>
            </a:solidFill>
            <a:miter lim="800000"/>
            <a:headEnd/>
            <a:tailEnd/>
          </a:ln>
        </p:spPr>
        <p:txBody>
          <a:bodyPr anchor="t"/>
          <a:lstStyle/>
          <a:p>
            <a:pPr eaLnBrk="0" fontAlgn="base" hangingPunct="0">
              <a:spcBef>
                <a:spcPct val="0"/>
              </a:spcBef>
              <a:spcAft>
                <a:spcPct val="0"/>
              </a:spcAft>
              <a:defRPr/>
            </a:pPr>
            <a:r>
              <a:rPr lang="en-US" altLang="en-US" sz="1200" b="1" dirty="0">
                <a:solidFill>
                  <a:srgbClr val="0033CC"/>
                </a:solidFill>
                <a:latin typeface="Calibri" pitchFamily="34" charset="0"/>
                <a:cs typeface="Arial" charset="0"/>
              </a:rPr>
              <a:t>Problem present status </a:t>
            </a:r>
            <a:r>
              <a:rPr lang="en-US" altLang="en-US" sz="1200" b="1" dirty="0" smtClean="0">
                <a:latin typeface="Calibri" pitchFamily="34" charset="0"/>
                <a:cs typeface="Arial" charset="0"/>
              </a:rPr>
              <a:t>:</a:t>
            </a:r>
            <a:r>
              <a:rPr lang="en-US" altLang="en-US" sz="900" b="1" dirty="0" smtClean="0">
                <a:latin typeface="Calibri" pitchFamily="34" charset="0"/>
                <a:cs typeface="Arial" charset="0"/>
              </a:rPr>
              <a:t> </a:t>
            </a:r>
            <a:r>
              <a:rPr lang="en-US" altLang="en-US" sz="1000" dirty="0" smtClean="0">
                <a:latin typeface="Calibri" pitchFamily="34" charset="0"/>
                <a:cs typeface="Arial" charset="0"/>
              </a:rPr>
              <a:t> </a:t>
            </a:r>
            <a:endParaRPr lang="en-US" altLang="en-US" sz="1100" dirty="0">
              <a:solidFill>
                <a:srgbClr val="000000"/>
              </a:solidFill>
              <a:latin typeface="Calibri" pitchFamily="34" charset="0"/>
              <a:cs typeface="Arial" charset="0"/>
            </a:endParaRPr>
          </a:p>
        </p:txBody>
      </p:sp>
      <p:sp>
        <p:nvSpPr>
          <p:cNvPr id="218" name="Rectangle 43"/>
          <p:cNvSpPr>
            <a:spLocks noChangeArrowheads="1"/>
          </p:cNvSpPr>
          <p:nvPr/>
        </p:nvSpPr>
        <p:spPr bwMode="auto">
          <a:xfrm>
            <a:off x="3200400" y="1357298"/>
            <a:ext cx="3273425" cy="2743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100" b="1" dirty="0" smtClean="0">
                <a:solidFill>
                  <a:srgbClr val="0033CC"/>
                </a:solidFill>
                <a:latin typeface="Calibri" pitchFamily="34" charset="0"/>
                <a:cs typeface="Calibri" pitchFamily="34" charset="0"/>
              </a:rPr>
              <a:t>COUNTERMEASUR</a:t>
            </a:r>
            <a:r>
              <a:rPr lang="en-US" sz="1050" b="1" dirty="0" smtClean="0">
                <a:solidFill>
                  <a:srgbClr val="0033CC"/>
                </a:solidFill>
                <a:latin typeface="Calibri" pitchFamily="34" charset="0"/>
                <a:cs typeface="Calibri" pitchFamily="34" charset="0"/>
              </a:rPr>
              <a:t>E</a:t>
            </a:r>
            <a:r>
              <a:rPr lang="en-US" sz="1050" b="1" dirty="0" smtClean="0">
                <a:solidFill>
                  <a:srgbClr val="000000"/>
                </a:solidFill>
                <a:latin typeface="Calibri" pitchFamily="34" charset="0"/>
                <a:cs typeface="Calibri" pitchFamily="34" charset="0"/>
              </a:rPr>
              <a:t>: Provide to side support can be stop deflection  </a:t>
            </a:r>
            <a:endParaRPr lang="en-US" sz="1050" dirty="0">
              <a:solidFill>
                <a:srgbClr val="000000"/>
              </a:solidFill>
              <a:latin typeface="Calibri" pitchFamily="34" charset="0"/>
              <a:cs typeface="Calibri" pitchFamily="34" charset="0"/>
            </a:endParaRPr>
          </a:p>
        </p:txBody>
      </p:sp>
      <p:sp>
        <p:nvSpPr>
          <p:cNvPr id="219"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220"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221"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223"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 </a:t>
            </a:r>
            <a:endParaRPr lang="en-US" sz="1050" dirty="0">
              <a:solidFill>
                <a:prstClr val="black"/>
              </a:solidFill>
              <a:latin typeface="Calibri" pitchFamily="34" charset="0"/>
              <a:cs typeface="Calibri" pitchFamily="34" charset="0"/>
            </a:endParaRPr>
          </a:p>
        </p:txBody>
      </p:sp>
      <p:sp>
        <p:nvSpPr>
          <p:cNvPr id="224"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a:t>
            </a:r>
            <a:endParaRPr lang="en-US" sz="1050" dirty="0">
              <a:solidFill>
                <a:prstClr val="black"/>
              </a:solidFill>
              <a:latin typeface="Calibri" pitchFamily="34" charset="0"/>
              <a:cs typeface="Calibri" pitchFamily="34" charset="0"/>
            </a:endParaRPr>
          </a:p>
        </p:txBody>
      </p:sp>
      <p:sp>
        <p:nvSpPr>
          <p:cNvPr id="225"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3.12.2016</a:t>
            </a:r>
            <a:endParaRPr lang="en-US" sz="1050" dirty="0">
              <a:solidFill>
                <a:prstClr val="black"/>
              </a:solidFill>
              <a:latin typeface="Calibri" pitchFamily="34" charset="0"/>
              <a:cs typeface="Calibri" pitchFamily="34" charset="0"/>
            </a:endParaRPr>
          </a:p>
        </p:txBody>
      </p:sp>
      <p:sp>
        <p:nvSpPr>
          <p:cNvPr id="226"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16 .12.2106</a:t>
            </a:r>
            <a:endParaRPr lang="en-US" sz="1050" dirty="0">
              <a:solidFill>
                <a:prstClr val="black"/>
              </a:solidFill>
              <a:latin typeface="Calibri" pitchFamily="34" charset="0"/>
              <a:cs typeface="Calibri" pitchFamily="34" charset="0"/>
            </a:endParaRPr>
          </a:p>
        </p:txBody>
      </p:sp>
      <p:sp>
        <p:nvSpPr>
          <p:cNvPr id="227" name="Rectangle 52"/>
          <p:cNvSpPr>
            <a:spLocks noChangeArrowheads="1"/>
          </p:cNvSpPr>
          <p:nvPr/>
        </p:nvSpPr>
        <p:spPr bwMode="auto">
          <a:xfrm>
            <a:off x="6477000" y="2129583"/>
            <a:ext cx="2514600" cy="493713"/>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 Someshwar , </a:t>
            </a:r>
            <a:r>
              <a:rPr lang="en-US" altLang="en-US" sz="1050" dirty="0" smtClean="0">
                <a:latin typeface="Calibri" pitchFamily="34" charset="0"/>
                <a:cs typeface="Calibri" pitchFamily="34" charset="0"/>
              </a:rPr>
              <a:t> </a:t>
            </a:r>
            <a:endParaRPr lang="en-US" altLang="en-US" sz="1000" dirty="0">
              <a:latin typeface="Calibri" pitchFamily="34" charset="0"/>
              <a:cs typeface="Calibri" pitchFamily="34" charset="0"/>
            </a:endParaRPr>
          </a:p>
        </p:txBody>
      </p:sp>
      <p:sp>
        <p:nvSpPr>
          <p:cNvPr id="228" name="Rectangle 55"/>
          <p:cNvSpPr>
            <a:spLocks noChangeArrowheads="1"/>
          </p:cNvSpPr>
          <p:nvPr/>
        </p:nvSpPr>
        <p:spPr bwMode="auto">
          <a:xfrm>
            <a:off x="6478588" y="2489945"/>
            <a:ext cx="2513012" cy="1022031"/>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 Reduce </a:t>
            </a:r>
            <a:r>
              <a:rPr lang="en-US" altLang="en-US" sz="1050" b="1" dirty="0" smtClean="0">
                <a:solidFill>
                  <a:srgbClr val="0033CC"/>
                </a:solidFill>
                <a:latin typeface="Calibri" pitchFamily="34" charset="0"/>
                <a:cs typeface="Calibri" pitchFamily="34" charset="0"/>
              </a:rPr>
              <a:t>I</a:t>
            </a:r>
            <a:r>
              <a:rPr lang="en-US" altLang="en-US" sz="1050" b="1" dirty="0" smtClean="0">
                <a:solidFill>
                  <a:srgbClr val="0033CC"/>
                </a:solidFill>
                <a:latin typeface="Calibri" pitchFamily="34" charset="0"/>
                <a:cs typeface="Calibri" pitchFamily="34" charset="0"/>
              </a:rPr>
              <a:t>n-house  Rejection </a:t>
            </a:r>
          </a:p>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 </a:t>
            </a:r>
            <a:r>
              <a:rPr lang="en-US" altLang="en-US" sz="1050" b="1" dirty="0" smtClean="0">
                <a:solidFill>
                  <a:srgbClr val="0033CC"/>
                </a:solidFill>
                <a:latin typeface="Calibri" pitchFamily="34" charset="0"/>
                <a:cs typeface="Calibri" pitchFamily="34" charset="0"/>
              </a:rPr>
              <a:t>R</a:t>
            </a:r>
            <a:r>
              <a:rPr lang="en-US" altLang="en-US" sz="1050" b="1" dirty="0" smtClean="0">
                <a:solidFill>
                  <a:srgbClr val="0033CC"/>
                </a:solidFill>
                <a:latin typeface="Calibri" pitchFamily="34" charset="0"/>
                <a:cs typeface="Calibri" pitchFamily="34" charset="0"/>
              </a:rPr>
              <a:t>ework tim</a:t>
            </a:r>
            <a:r>
              <a:rPr lang="en-US" altLang="en-US" sz="1050" b="1" dirty="0" smtClean="0">
                <a:solidFill>
                  <a:srgbClr val="0033CC"/>
                </a:solidFill>
                <a:latin typeface="Calibri" pitchFamily="34" charset="0"/>
                <a:cs typeface="Calibri" pitchFamily="34" charset="0"/>
              </a:rPr>
              <a:t>e save</a:t>
            </a:r>
            <a:r>
              <a:rPr lang="en-US" altLang="en-US" sz="1050" b="1" dirty="0" smtClean="0">
                <a:solidFill>
                  <a:srgbClr val="0033CC"/>
                </a:solidFill>
                <a:latin typeface="Calibri" pitchFamily="34" charset="0"/>
                <a:cs typeface="Calibri" pitchFamily="34" charset="0"/>
              </a:rPr>
              <a:t>  </a:t>
            </a:r>
            <a:endParaRPr lang="en-US" altLang="en-US" sz="1050" b="1" dirty="0" smtClean="0">
              <a:solidFill>
                <a:srgbClr val="0033CC"/>
              </a:solidFill>
              <a:latin typeface="Calibri" pitchFamily="34" charset="0"/>
              <a:cs typeface="Calibri" pitchFamily="34" charset="0"/>
            </a:endParaRPr>
          </a:p>
        </p:txBody>
      </p:sp>
      <p:sp>
        <p:nvSpPr>
          <p:cNvPr id="229" name="Rectangle 57"/>
          <p:cNvSpPr>
            <a:spLocks noChangeArrowheads="1"/>
          </p:cNvSpPr>
          <p:nvPr/>
        </p:nvSpPr>
        <p:spPr bwMode="auto">
          <a:xfrm>
            <a:off x="6478588" y="2489945"/>
            <a:ext cx="2513012" cy="1028701"/>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230"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DY .</a:t>
            </a:r>
            <a:r>
              <a:rPr lang="en-US" altLang="en-US" sz="1050" dirty="0" err="1" smtClean="0">
                <a:latin typeface="Calibri" pitchFamily="34" charset="0"/>
                <a:cs typeface="Calibri" pitchFamily="34" charset="0"/>
              </a:rPr>
              <a:t>Pawar</a:t>
            </a:r>
            <a:r>
              <a:rPr lang="en-US" altLang="en-US" sz="1050" dirty="0" smtClean="0">
                <a:latin typeface="Calibri" pitchFamily="34" charset="0"/>
                <a:cs typeface="Calibri" pitchFamily="34" charset="0"/>
              </a:rPr>
              <a:t> </a:t>
            </a:r>
            <a:endParaRPr lang="en-US" altLang="en-US" sz="1050" dirty="0">
              <a:latin typeface="Calibri" pitchFamily="34" charset="0"/>
              <a:cs typeface="Calibri" pitchFamily="34" charset="0"/>
            </a:endParaRPr>
          </a:p>
        </p:txBody>
      </p:sp>
      <p:sp>
        <p:nvSpPr>
          <p:cNvPr id="231"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:-Someshwar Salunke </a:t>
            </a:r>
            <a:endParaRPr lang="en-US" altLang="en-US" sz="1050" dirty="0">
              <a:solidFill>
                <a:srgbClr val="0033CC"/>
              </a:solidFill>
              <a:latin typeface="Calibri" pitchFamily="34" charset="0"/>
              <a:cs typeface="Calibri" pitchFamily="34" charset="0"/>
            </a:endParaRPr>
          </a:p>
        </p:txBody>
      </p:sp>
      <p:sp>
        <p:nvSpPr>
          <p:cNvPr id="232" name="Rectangle 61"/>
          <p:cNvSpPr>
            <a:spLocks noChangeArrowheads="1"/>
          </p:cNvSpPr>
          <p:nvPr/>
        </p:nvSpPr>
        <p:spPr bwMode="auto">
          <a:xfrm>
            <a:off x="152400" y="5804646"/>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a:t>
            </a:r>
            <a:r>
              <a:rPr lang="en-US" altLang="en-US" sz="1050" dirty="0" smtClean="0">
                <a:latin typeface="Calibri" pitchFamily="34" charset="0"/>
                <a:cs typeface="Calibri" pitchFamily="34" charset="0"/>
              </a:rPr>
              <a:t>10.10.2016</a:t>
            </a:r>
            <a:endParaRPr lang="en-US" altLang="en-US" sz="1050" dirty="0">
              <a:latin typeface="Calibri" pitchFamily="34" charset="0"/>
              <a:cs typeface="Calibri" pitchFamily="34" charset="0"/>
            </a:endParaRPr>
          </a:p>
        </p:txBody>
      </p:sp>
      <p:sp>
        <p:nvSpPr>
          <p:cNvPr id="233" name="Rectangle 62"/>
          <p:cNvSpPr>
            <a:spLocks noChangeArrowheads="1"/>
          </p:cNvSpPr>
          <p:nvPr/>
        </p:nvSpPr>
        <p:spPr bwMode="auto">
          <a:xfrm>
            <a:off x="152400" y="3789040"/>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600" b="1" dirty="0">
                <a:solidFill>
                  <a:srgbClr val="0000CC"/>
                </a:solidFill>
                <a:latin typeface="Calibri" pitchFamily="34" charset="0"/>
                <a:cs typeface="Arial" charset="0"/>
              </a:rPr>
              <a:t>WHY - WHY ANALYSIS</a:t>
            </a:r>
            <a:r>
              <a:rPr lang="en-US" sz="1050" b="1" dirty="0">
                <a:solidFill>
                  <a:srgbClr val="0000CC"/>
                </a:solidFill>
                <a:latin typeface="Calibri" pitchFamily="34" charset="0"/>
                <a:cs typeface="Arial" charset="0"/>
              </a:rPr>
              <a:t> :-</a:t>
            </a:r>
            <a:r>
              <a:rPr lang="en-US" altLang="en-US" sz="1050" b="1" dirty="0">
                <a:solidFill>
                  <a:srgbClr val="0000FF"/>
                </a:solidFill>
                <a:latin typeface="Calibri" pitchFamily="34" charset="0"/>
                <a:cs typeface="Arial" charset="0"/>
              </a:rPr>
              <a:t> </a:t>
            </a:r>
            <a:endParaRPr lang="en-US" altLang="en-US" sz="1050" b="1" dirty="0" smtClean="0">
              <a:solidFill>
                <a:srgbClr val="0000FF"/>
              </a:solidFill>
              <a:latin typeface="Calibri" pitchFamily="34" charset="0"/>
              <a:cs typeface="Arial" charset="0"/>
            </a:endParaRPr>
          </a:p>
          <a:p>
            <a:pPr eaLnBrk="0" fontAlgn="base" hangingPunct="0">
              <a:spcBef>
                <a:spcPct val="0"/>
              </a:spcBef>
              <a:spcAft>
                <a:spcPct val="0"/>
              </a:spcAft>
              <a:defRPr/>
            </a:pPr>
            <a:r>
              <a:rPr lang="en-US" altLang="en-US" sz="1400" b="1" dirty="0">
                <a:solidFill>
                  <a:srgbClr val="0000FF"/>
                </a:solidFill>
                <a:latin typeface="Calibri" pitchFamily="34" charset="0"/>
                <a:cs typeface="Arial" charset="0"/>
              </a:rPr>
              <a:t>Why1</a:t>
            </a:r>
            <a:r>
              <a:rPr lang="en-US" altLang="en-US" sz="1400" dirty="0" smtClean="0">
                <a:latin typeface="Calibri" pitchFamily="34" charset="0"/>
                <a:cs typeface="Arial" charset="0"/>
              </a:rPr>
              <a:t>: Rejection while doing rework for rivet gap</a:t>
            </a:r>
          </a:p>
          <a:p>
            <a:pPr eaLnBrk="0" fontAlgn="base" hangingPunct="0">
              <a:spcBef>
                <a:spcPct val="0"/>
              </a:spcBef>
              <a:spcAft>
                <a:spcPct val="0"/>
              </a:spcAft>
              <a:defRPr/>
            </a:pPr>
            <a:r>
              <a:rPr lang="en-US" altLang="en-US" sz="1400" b="1" dirty="0" smtClean="0">
                <a:solidFill>
                  <a:srgbClr val="0000FF"/>
                </a:solidFill>
                <a:latin typeface="Calibri" pitchFamily="34" charset="0"/>
                <a:cs typeface="Arial" charset="0"/>
              </a:rPr>
              <a:t>Why 2</a:t>
            </a:r>
            <a:r>
              <a:rPr lang="en-US" altLang="en-US" sz="1400" dirty="0" smtClean="0">
                <a:latin typeface="Calibri" pitchFamily="34" charset="0"/>
                <a:cs typeface="Arial" charset="0"/>
              </a:rPr>
              <a:t>: Rivet gap occurs on rivet pressing stage </a:t>
            </a:r>
          </a:p>
          <a:p>
            <a:pPr eaLnBrk="0" fontAlgn="base" hangingPunct="0">
              <a:spcBef>
                <a:spcPct val="0"/>
              </a:spcBef>
              <a:spcAft>
                <a:spcPct val="0"/>
              </a:spcAft>
              <a:defRPr/>
            </a:pPr>
            <a:r>
              <a:rPr lang="en-US" altLang="en-US" sz="1400" b="1" dirty="0" smtClean="0">
                <a:solidFill>
                  <a:srgbClr val="0000FF"/>
                </a:solidFill>
                <a:latin typeface="Calibri" pitchFamily="34" charset="0"/>
                <a:cs typeface="Arial" charset="0"/>
              </a:rPr>
              <a:t>Why </a:t>
            </a:r>
            <a:r>
              <a:rPr lang="en-US" altLang="en-US" sz="1600" dirty="0" smtClean="0">
                <a:solidFill>
                  <a:srgbClr val="0000CC"/>
                </a:solidFill>
                <a:latin typeface="Calibri" pitchFamily="34" charset="0"/>
                <a:cs typeface="Arial" charset="0"/>
              </a:rPr>
              <a:t>3</a:t>
            </a:r>
            <a:r>
              <a:rPr lang="en-US" altLang="en-US" sz="1400" dirty="0" smtClean="0">
                <a:latin typeface="Calibri" pitchFamily="34" charset="0"/>
                <a:cs typeface="Arial" charset="0"/>
              </a:rPr>
              <a:t>: Job deflect during rivet pressing </a:t>
            </a:r>
          </a:p>
          <a:p>
            <a:pPr eaLnBrk="0" fontAlgn="base" hangingPunct="0">
              <a:spcBef>
                <a:spcPct val="0"/>
              </a:spcBef>
              <a:spcAft>
                <a:spcPct val="0"/>
              </a:spcAft>
              <a:defRPr/>
            </a:pPr>
            <a:r>
              <a:rPr lang="en-US" altLang="en-US" sz="1400" b="1" dirty="0" smtClean="0">
                <a:solidFill>
                  <a:srgbClr val="0000FF"/>
                </a:solidFill>
                <a:latin typeface="Calibri" pitchFamily="34" charset="0"/>
                <a:cs typeface="Arial" charset="0"/>
              </a:rPr>
              <a:t>Why 4</a:t>
            </a:r>
            <a:r>
              <a:rPr lang="en-US" altLang="en-US" sz="1400" dirty="0" smtClean="0">
                <a:solidFill>
                  <a:srgbClr val="0000FF"/>
                </a:solidFill>
                <a:latin typeface="Calibri" pitchFamily="34" charset="0"/>
                <a:cs typeface="Arial" charset="0"/>
              </a:rPr>
              <a:t>: </a:t>
            </a:r>
            <a:r>
              <a:rPr lang="en-US" altLang="en-US" sz="1400" dirty="0" smtClean="0">
                <a:latin typeface="Calibri" pitchFamily="34" charset="0"/>
                <a:cs typeface="Arial" charset="0"/>
              </a:rPr>
              <a:t>week fixture design</a:t>
            </a:r>
            <a:endParaRPr lang="en-US" altLang="en-US" sz="1050" dirty="0">
              <a:latin typeface="Calibri" pitchFamily="34" charset="0"/>
              <a:cs typeface="Arial" charset="0"/>
            </a:endParaRPr>
          </a:p>
        </p:txBody>
      </p:sp>
      <p:sp>
        <p:nvSpPr>
          <p:cNvPr id="234"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smtClean="0">
                <a:solidFill>
                  <a:srgbClr val="0000CC"/>
                </a:solidFill>
                <a:latin typeface="Calibri" pitchFamily="34" charset="0"/>
                <a:cs typeface="Calibri" pitchFamily="34" charset="0"/>
              </a:rPr>
              <a:t>RESUL :-</a:t>
            </a:r>
          </a:p>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a:t>
            </a:r>
          </a:p>
        </p:txBody>
      </p:sp>
      <p:sp>
        <p:nvSpPr>
          <p:cNvPr id="235"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236"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SR.</a:t>
            </a:r>
          </a:p>
          <a:p>
            <a:pPr algn="ctr" eaLnBrk="0" fontAlgn="base" hangingPunct="0">
              <a:spcBef>
                <a:spcPct val="0"/>
              </a:spcBef>
              <a:spcAft>
                <a:spcPct val="0"/>
              </a:spcAft>
            </a:pPr>
            <a:r>
              <a:rPr lang="en-US" altLang="en-US" sz="900" b="1" smtClean="0">
                <a:solidFill>
                  <a:srgbClr val="000000"/>
                </a:solidFill>
                <a:latin typeface="Calibri" pitchFamily="34" charset="0"/>
              </a:rPr>
              <a:t>NO.</a:t>
            </a:r>
          </a:p>
        </p:txBody>
      </p:sp>
      <p:sp>
        <p:nvSpPr>
          <p:cNvPr id="237"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CELL</a:t>
            </a:r>
          </a:p>
        </p:txBody>
      </p:sp>
      <p:sp>
        <p:nvSpPr>
          <p:cNvPr id="238"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239"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240"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241"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In process</a:t>
            </a:r>
            <a:endParaRPr lang="en-US" altLang="en-US" sz="1050" dirty="0">
              <a:solidFill>
                <a:srgbClr val="000000"/>
              </a:solidFill>
              <a:latin typeface="Calibri" pitchFamily="34" charset="0"/>
              <a:cs typeface="Calibri" pitchFamily="34" charset="0"/>
            </a:endParaRPr>
          </a:p>
        </p:txBody>
      </p:sp>
      <p:sp>
        <p:nvSpPr>
          <p:cNvPr id="242"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243"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4"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5"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6"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7" name="Rectangle 78"/>
          <p:cNvSpPr>
            <a:spLocks noChangeArrowheads="1"/>
          </p:cNvSpPr>
          <p:nvPr/>
        </p:nvSpPr>
        <p:spPr bwMode="auto">
          <a:xfrm>
            <a:off x="6705600" y="6336459"/>
            <a:ext cx="458788"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All CNC </a:t>
            </a:r>
            <a:endParaRPr lang="en-US" altLang="en-US" sz="900" dirty="0">
              <a:solidFill>
                <a:srgbClr val="000000"/>
              </a:solidFill>
              <a:latin typeface="Calibri" pitchFamily="34" charset="0"/>
              <a:cs typeface="Calibri" pitchFamily="34" charset="0"/>
            </a:endParaRPr>
          </a:p>
        </p:txBody>
      </p:sp>
      <p:sp>
        <p:nvSpPr>
          <p:cNvPr id="248"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49" name="Rectangle 88"/>
          <p:cNvSpPr>
            <a:spLocks noChangeArrowheads="1"/>
          </p:cNvSpPr>
          <p:nvPr/>
        </p:nvSpPr>
        <p:spPr bwMode="auto">
          <a:xfrm>
            <a:off x="6478588" y="3823446"/>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a:t>
            </a:r>
            <a:r>
              <a:rPr lang="en-US" sz="1050" b="1" dirty="0" smtClean="0">
                <a:solidFill>
                  <a:srgbClr val="0000CC"/>
                </a:solidFill>
                <a:latin typeface="Calibri"/>
                <a:cs typeface="Arial" charset="0"/>
              </a:rPr>
              <a:t>DO:-  </a:t>
            </a:r>
            <a:endParaRPr lang="en-US" sz="1050" dirty="0" smtClean="0">
              <a:latin typeface="Calibri"/>
              <a:cs typeface="Arial" charset="0"/>
            </a:endParaRPr>
          </a:p>
          <a:p>
            <a:pPr eaLnBrk="0" fontAlgn="base" hangingPunct="0">
              <a:spcBef>
                <a:spcPct val="0"/>
              </a:spcBef>
              <a:spcAft>
                <a:spcPct val="0"/>
              </a:spcAft>
              <a:defRPr/>
            </a:pPr>
            <a:endParaRPr lang="en-US" sz="1050" b="1" dirty="0" smtClean="0">
              <a:solidFill>
                <a:srgbClr val="0000CC"/>
              </a:solidFill>
              <a:latin typeface="Calibri"/>
              <a:cs typeface="Arial" charset="0"/>
            </a:endParaRPr>
          </a:p>
          <a:p>
            <a:pPr eaLnBrk="0" fontAlgn="base" hangingPunct="0">
              <a:spcBef>
                <a:spcPct val="0"/>
              </a:spcBef>
              <a:spcAft>
                <a:spcPct val="0"/>
              </a:spcAft>
              <a:defRPr/>
            </a:pPr>
            <a:endParaRPr lang="en-US" sz="1050" b="1" dirty="0">
              <a:solidFill>
                <a:srgbClr val="0000CC"/>
              </a:solidFill>
              <a:latin typeface="Calibri"/>
              <a:cs typeface="Arial" charset="0"/>
            </a:endParaRP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dirty="0">
                <a:solidFill>
                  <a:srgbClr val="000000"/>
                </a:solidFill>
                <a:cs typeface="Arial" charset="0"/>
              </a:rPr>
              <a:t> 		</a:t>
            </a:r>
            <a:r>
              <a:rPr lang="en-US" sz="1050" dirty="0" smtClean="0">
                <a:solidFill>
                  <a:srgbClr val="000000"/>
                </a:solidFill>
                <a:cs typeface="Arial" charset="0"/>
              </a:rPr>
              <a:t>		</a:t>
            </a:r>
          </a:p>
          <a:p>
            <a:pPr>
              <a:defRPr/>
            </a:pPr>
            <a:r>
              <a:rPr lang="en-US" sz="1050" b="1" dirty="0" smtClean="0">
                <a:solidFill>
                  <a:srgbClr val="0000CC"/>
                </a:solidFill>
                <a:latin typeface="Calibri"/>
                <a:cs typeface="Arial" charset="0"/>
              </a:rPr>
              <a:t>FREQUENCY :- </a:t>
            </a:r>
          </a:p>
          <a:p>
            <a:pPr>
              <a:defRPr/>
            </a:pPr>
            <a:r>
              <a:rPr lang="en-US" sz="1050" b="1" dirty="0">
                <a:solidFill>
                  <a:srgbClr val="0000CC"/>
                </a:solidFill>
                <a:latin typeface="Calibri"/>
                <a:cs typeface="Arial" charset="0"/>
              </a:rPr>
              <a:t> </a:t>
            </a:r>
            <a:r>
              <a:rPr lang="en-US" sz="1050" b="1" dirty="0" smtClean="0">
                <a:solidFill>
                  <a:srgbClr val="0000CC"/>
                </a:solidFill>
                <a:latin typeface="Calibri"/>
                <a:cs typeface="Arial" charset="0"/>
              </a:rPr>
              <a:t>                    </a:t>
            </a:r>
            <a:endParaRPr lang="en-US" sz="1200" dirty="0">
              <a:solidFill>
                <a:srgbClr val="000000"/>
              </a:solidFill>
              <a:cs typeface="Arial" charset="0"/>
            </a:endParaRPr>
          </a:p>
        </p:txBody>
      </p:sp>
      <p:sp>
        <p:nvSpPr>
          <p:cNvPr id="250"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251"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252" name="Rectangle 82"/>
          <p:cNvSpPr>
            <a:spLocks noChangeArrowheads="1"/>
          </p:cNvSpPr>
          <p:nvPr/>
        </p:nvSpPr>
        <p:spPr bwMode="auto">
          <a:xfrm>
            <a:off x="152400" y="5589240"/>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200" b="1" dirty="0" smtClean="0">
                <a:solidFill>
                  <a:srgbClr val="0000FF"/>
                </a:solidFill>
                <a:latin typeface="Calibri" pitchFamily="34" charset="0"/>
                <a:cs typeface="Arial" charset="0"/>
              </a:rPr>
              <a:t>ROOT CAUSE: Week fixture  design </a:t>
            </a:r>
            <a:endParaRPr lang="en-US" altLang="en-US" sz="1200" dirty="0">
              <a:latin typeface="Calibri" pitchFamily="34" charset="0"/>
              <a:cs typeface="Arial" charset="0"/>
            </a:endParaRPr>
          </a:p>
        </p:txBody>
      </p:sp>
      <p:sp>
        <p:nvSpPr>
          <p:cNvPr id="253"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4"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5"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256"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7"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8" name="Oval 2"/>
          <p:cNvSpPr>
            <a:spLocks noChangeArrowheads="1"/>
          </p:cNvSpPr>
          <p:nvPr/>
        </p:nvSpPr>
        <p:spPr bwMode="auto">
          <a:xfrm>
            <a:off x="609600" y="2355009"/>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9" name="Oval 5"/>
          <p:cNvSpPr>
            <a:spLocks noChangeArrowheads="1"/>
          </p:cNvSpPr>
          <p:nvPr/>
        </p:nvSpPr>
        <p:spPr bwMode="auto">
          <a:xfrm>
            <a:off x="3733800" y="2518521"/>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60" name="Rectangle 47"/>
          <p:cNvSpPr>
            <a:spLocks noChangeArrowheads="1"/>
          </p:cNvSpPr>
          <p:nvPr/>
        </p:nvSpPr>
        <p:spPr bwMode="auto">
          <a:xfrm>
            <a:off x="6479882" y="1850048"/>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cxnSp>
        <p:nvCxnSpPr>
          <p:cNvPr id="262"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63"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4"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265"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66" name="Straight Connector 30"/>
          <p:cNvCxnSpPr>
            <a:cxnSpLocks noChangeShapeType="1"/>
            <a:endCxn id="264"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sp>
        <p:nvSpPr>
          <p:cNvPr id="98" name="Rectangle 78"/>
          <p:cNvSpPr>
            <a:spLocks noChangeArrowheads="1"/>
          </p:cNvSpPr>
          <p:nvPr/>
        </p:nvSpPr>
        <p:spPr bwMode="auto">
          <a:xfrm>
            <a:off x="7162183" y="6338046"/>
            <a:ext cx="535606"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10.3.2017</a:t>
            </a:r>
            <a:endParaRPr lang="en-US" altLang="en-US" sz="900" dirty="0">
              <a:solidFill>
                <a:srgbClr val="000000"/>
              </a:solidFill>
              <a:latin typeface="Calibri" pitchFamily="34" charset="0"/>
              <a:cs typeface="Calibri" pitchFamily="34" charset="0"/>
            </a:endParaRPr>
          </a:p>
        </p:txBody>
      </p:sp>
      <p:sp>
        <p:nvSpPr>
          <p:cNvPr id="99" name="Rectangle 78"/>
          <p:cNvSpPr>
            <a:spLocks noChangeArrowheads="1"/>
          </p:cNvSpPr>
          <p:nvPr/>
        </p:nvSpPr>
        <p:spPr bwMode="auto">
          <a:xfrm>
            <a:off x="7697788" y="6338046"/>
            <a:ext cx="836612"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err="1" smtClean="0">
                <a:solidFill>
                  <a:srgbClr val="000000"/>
                </a:solidFill>
                <a:latin typeface="Calibri" pitchFamily="34" charset="0"/>
                <a:cs typeface="Calibri" pitchFamily="34" charset="0"/>
              </a:rPr>
              <a:t>Vinod</a:t>
            </a:r>
            <a:r>
              <a:rPr lang="en-US" altLang="en-US" sz="900" dirty="0" smtClean="0">
                <a:solidFill>
                  <a:srgbClr val="000000"/>
                </a:solidFill>
                <a:latin typeface="Calibri" pitchFamily="34" charset="0"/>
                <a:cs typeface="Calibri" pitchFamily="34" charset="0"/>
              </a:rPr>
              <a:t> </a:t>
            </a:r>
            <a:endParaRPr lang="en-US" altLang="en-US" sz="900" dirty="0">
              <a:solidFill>
                <a:srgbClr val="000000"/>
              </a:solidFill>
              <a:latin typeface="Calibri" pitchFamily="34" charset="0"/>
              <a:cs typeface="Calibri" pitchFamily="34" charset="0"/>
            </a:endParaRPr>
          </a:p>
        </p:txBody>
      </p:sp>
      <p:sp>
        <p:nvSpPr>
          <p:cNvPr id="2" name="Rectangle 1"/>
          <p:cNvSpPr/>
          <p:nvPr/>
        </p:nvSpPr>
        <p:spPr>
          <a:xfrm>
            <a:off x="158750" y="1080246"/>
            <a:ext cx="3045098" cy="381000"/>
          </a:xfrm>
          <a:prstGeom prst="rect">
            <a:avLst/>
          </a:prstGeom>
          <a:solidFill>
            <a:schemeClr val="bg1"/>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200" dirty="0" smtClean="0">
                <a:solidFill>
                  <a:srgbClr val="0000FF"/>
                </a:solidFill>
              </a:rPr>
              <a:t>Kaizen Theme : </a:t>
            </a:r>
            <a:r>
              <a:rPr lang="en-US" sz="1200" dirty="0" smtClean="0"/>
              <a:t>To eliminate A189 (Drum change ) rivet gap </a:t>
            </a:r>
            <a:endParaRPr lang="en-US" sz="1200" dirty="0"/>
          </a:p>
        </p:txBody>
      </p:sp>
      <p:pic>
        <p:nvPicPr>
          <p:cNvPr id="100" name="Picture 99"/>
          <p:cNvPicPr>
            <a:picLocks noChangeAspect="1"/>
          </p:cNvPicPr>
          <p:nvPr/>
        </p:nvPicPr>
        <p:blipFill rotWithShape="1">
          <a:blip r:embed="rId5" cstate="print">
            <a:extLst>
              <a:ext uri="{28A0092B-C50C-407E-A947-70E740481C1C}">
                <a14:useLocalDpi xmlns:a14="http://schemas.microsoft.com/office/drawing/2010/main" val="0"/>
              </a:ext>
            </a:extLst>
          </a:blip>
          <a:srcRect l="11412" t="14563" r="8264" b="6688"/>
          <a:stretch/>
        </p:blipFill>
        <p:spPr>
          <a:xfrm>
            <a:off x="203964" y="1999594"/>
            <a:ext cx="1469262" cy="926372"/>
          </a:xfrm>
          <a:prstGeom prst="rect">
            <a:avLst/>
          </a:prstGeom>
        </p:spPr>
      </p:pic>
      <p:pic>
        <p:nvPicPr>
          <p:cNvPr id="101" name="Picture 100"/>
          <p:cNvPicPr>
            <a:picLocks noChangeAspect="1"/>
          </p:cNvPicPr>
          <p:nvPr/>
        </p:nvPicPr>
        <p:blipFill rotWithShape="1">
          <a:blip r:embed="rId6" cstate="print">
            <a:extLst>
              <a:ext uri="{28A0092B-C50C-407E-A947-70E740481C1C}">
                <a14:useLocalDpi xmlns:a14="http://schemas.microsoft.com/office/drawing/2010/main" val="0"/>
              </a:ext>
            </a:extLst>
          </a:blip>
          <a:srcRect l="29525" t="8000" r="8263" b="9313"/>
          <a:stretch/>
        </p:blipFill>
        <p:spPr>
          <a:xfrm>
            <a:off x="1776809" y="2479594"/>
            <a:ext cx="1417241" cy="1115252"/>
          </a:xfrm>
          <a:prstGeom prst="rect">
            <a:avLst/>
          </a:prstGeom>
        </p:spPr>
      </p:pic>
      <p:pic>
        <p:nvPicPr>
          <p:cNvPr id="102" name="Picture 10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90716" y="1914511"/>
            <a:ext cx="3110084" cy="1632860"/>
          </a:xfrm>
          <a:prstGeom prst="rect">
            <a:avLst/>
          </a:prstGeom>
        </p:spPr>
      </p:pic>
      <p:sp>
        <p:nvSpPr>
          <p:cNvPr id="103" name="Rounded Rectangular Callout 102"/>
          <p:cNvSpPr/>
          <p:nvPr/>
        </p:nvSpPr>
        <p:spPr>
          <a:xfrm>
            <a:off x="251520" y="2996952"/>
            <a:ext cx="1440160" cy="720080"/>
          </a:xfrm>
          <a:prstGeom prst="wedgeRoundRectCallout">
            <a:avLst>
              <a:gd name="adj1" fmla="val 2858"/>
              <a:gd name="adj2" fmla="val -127805"/>
              <a:gd name="adj3" fmla="val 16667"/>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200" dirty="0" smtClean="0"/>
              <a:t>Side support not present so job deflect at rivet pressing time</a:t>
            </a:r>
            <a:endParaRPr lang="en-US" sz="1200" dirty="0"/>
          </a:p>
        </p:txBody>
      </p:sp>
      <p:sp>
        <p:nvSpPr>
          <p:cNvPr id="104" name="Rounded Rectangular Callout 103"/>
          <p:cNvSpPr/>
          <p:nvPr/>
        </p:nvSpPr>
        <p:spPr>
          <a:xfrm>
            <a:off x="3552826" y="3213846"/>
            <a:ext cx="1282539" cy="609600"/>
          </a:xfrm>
          <a:prstGeom prst="wedgeRoundRectCallout">
            <a:avLst>
              <a:gd name="adj1" fmla="val 70198"/>
              <a:gd name="adj2" fmla="val -104406"/>
              <a:gd name="adj3" fmla="val 16667"/>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000" dirty="0" smtClean="0"/>
              <a:t>Fixture modified </a:t>
            </a:r>
          </a:p>
          <a:p>
            <a:pPr algn="ctr"/>
            <a:r>
              <a:rPr lang="en-US" sz="1000" dirty="0" smtClean="0"/>
              <a:t>( Side  support provide &amp; job holding pin  )</a:t>
            </a:r>
            <a:endParaRPr lang="en-US" sz="1000" dirty="0"/>
          </a:p>
        </p:txBody>
      </p:sp>
      <p:sp>
        <p:nvSpPr>
          <p:cNvPr id="3" name="Rectangle 2"/>
          <p:cNvSpPr/>
          <p:nvPr/>
        </p:nvSpPr>
        <p:spPr>
          <a:xfrm>
            <a:off x="3290716" y="4221088"/>
            <a:ext cx="3110084" cy="2282058"/>
          </a:xfrm>
          <a:prstGeom prst="rect">
            <a:avLst/>
          </a:prstGeom>
          <a:solidFill>
            <a:schemeClr val="bg1"/>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marL="285750" indent="-285750" algn="ctr">
              <a:buFont typeface="Arial" panose="020B0604020202020204" pitchFamily="34" charset="0"/>
              <a:buChar char="•"/>
            </a:pPr>
            <a:r>
              <a:rPr lang="en-US" dirty="0" smtClean="0"/>
              <a:t>Daily Rejection Quantity  =120 nos.(Before )</a:t>
            </a:r>
          </a:p>
          <a:p>
            <a:pPr marL="285750" indent="-285750" algn="ctr">
              <a:buFont typeface="Arial" panose="020B0604020202020204" pitchFamily="34" charset="0"/>
              <a:buChar char="•"/>
            </a:pPr>
            <a:r>
              <a:rPr lang="en-US" dirty="0" smtClean="0"/>
              <a:t>Rejection Quantity = 20 Nos.(After )</a:t>
            </a:r>
          </a:p>
          <a:p>
            <a:pPr marL="285750" indent="-285750" algn="ctr">
              <a:buFont typeface="Arial" panose="020B0604020202020204" pitchFamily="34" charset="0"/>
              <a:buChar char="•"/>
            </a:pPr>
            <a:r>
              <a:rPr lang="en-US" dirty="0"/>
              <a:t>T</a:t>
            </a:r>
            <a:r>
              <a:rPr lang="en-US" dirty="0" smtClean="0"/>
              <a:t>ime required  for Rework  =20 min /Shift   </a:t>
            </a:r>
          </a:p>
          <a:p>
            <a:pPr algn="ctr"/>
            <a:endParaRPr lang="en-US" dirty="0" smtClean="0"/>
          </a:p>
          <a:p>
            <a:pPr algn="ctr"/>
            <a:r>
              <a:rPr lang="en-US" dirty="0" smtClean="0"/>
              <a:t> </a:t>
            </a:r>
            <a:endParaRPr lang="en-US" dirty="0"/>
          </a:p>
        </p:txBody>
      </p:sp>
    </p:spTree>
    <p:extLst>
      <p:ext uri="{BB962C8B-B14F-4D97-AF65-F5344CB8AC3E}">
        <p14:creationId xmlns:p14="http://schemas.microsoft.com/office/powerpoint/2010/main" val="1994539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261</Words>
  <Application>Microsoft Office PowerPoint</Application>
  <PresentationFormat>On-screen Show (4:3)</PresentationFormat>
  <Paragraphs>83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168</cp:revision>
  <cp:lastPrinted>2016-10-09T08:06:13Z</cp:lastPrinted>
  <dcterms:created xsi:type="dcterms:W3CDTF">2006-08-16T00:00:00Z</dcterms:created>
  <dcterms:modified xsi:type="dcterms:W3CDTF">2017-04-29T06:28:50Z</dcterms:modified>
</cp:coreProperties>
</file>